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A1791A-9EFE-127C-73C2-1DB87CA386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492918-74FD-D65C-C6D9-9A013CE374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236389-4C97-F0E5-2A7C-DA139B0D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15D3EC-6C27-D2A7-5AB9-28AA3839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32F4B05-D7E0-E777-642D-93994F960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953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4879FE-1C03-3182-2DB0-4FA07EB91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A4CC27-4555-6E8C-E2B0-E7EA981E5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B6DFFD-9E13-4AE6-7992-3C93DF2C7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8E5D1F-12CA-9555-F75C-0E6E2A3CA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AD76E7-3D2A-9911-BC29-C01FFF689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8461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7FC8C4-70D7-21F3-ECD7-D4E980240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322DBE9-B7A7-5716-5072-6C74FCF16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EB1797-F4BF-7631-1143-209FC95D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E242F8-045D-49A6-2816-57A732928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261DB8B-488A-DC50-93B8-ADC5EFB69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4159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281C5-BA49-A10D-505F-A5453079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83D0AE-5B94-91BD-1BC5-E0651377E3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1BCE58-C848-9EF2-E47C-F5D07EEDC5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6E653E0-E9E8-2183-EA9A-970F8203C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77D0D9-AF2B-C24B-ED21-E715FB44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CD8662-48CD-0B8C-BBC0-413FB8BF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2537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3E6887-BB12-CBA2-3690-5827AEEC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58B9A5F-C3ED-7287-F688-6B99E0B02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2BBCFB8-15DF-D7CC-E0D7-C1301542F7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1AED74A-2883-FA6C-A554-8D61CC78DD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37B7A58-5207-7ED0-9D2F-166CB17424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A0A5E23-02FA-1446-F23C-83BC92A40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8E798C4-4452-D981-AAE5-EBA26C025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74F17B-19C5-8656-DC51-A754ADB5F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18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2EBF2-952A-D067-7D92-FDCC4511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462CB41-0810-FF63-3AD2-E3FE1B642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125ACEE-31CA-C493-793E-AEE5FBE2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D14E879-CFD5-897A-C7D8-56131D743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752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36C219-B948-2AC5-218F-C6F66D30F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90163D16-2C48-A6DC-2F3E-F29AEECA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FADF458-DBC3-3487-DD19-4AD49AA2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678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902A6-4A90-3D85-B95E-EE4037579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01649B-0E1C-D530-73B1-7653A3613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24217B1-30C7-DA2D-C344-3F5212F8E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3C27B76-B74F-0629-E30F-E6A33552D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94BB0DE-D4D6-B7E2-D091-08252753C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C36D60-1C4F-713E-1F3D-92F0FA871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768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F9796-015E-A629-811D-37422D2A7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6685800-9756-459A-886C-7949648F7C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A68FC78-1601-F478-9F16-C6EA4669E6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B6B3F5-30E3-6A70-3C9F-DA1C22FF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9223250-6E6C-9C06-B43A-025FCDBEA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E6DFAD-A128-E890-CA1B-34B6253C3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1965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5FFD95-6414-EDAD-5EFB-DDE97679D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787B492-D1E6-C3E8-CEDC-3FC10E474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99F4A2A-7F79-F60C-5FBC-063259DD2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1A2FB8-ACBD-6A57-8189-FCED03F1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BEEF15-54D5-CDB8-9824-48EE6E629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226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34B40E3-EF08-F27D-4FFB-ED481039C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D9CBC6-FC6B-D140-C762-4D80F2266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2678E4-59B9-BAC6-ADC7-6277CD945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9420020-3486-E4E2-20FD-A6D76BDA7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AEBE97-F430-55FE-78FC-CD2798A90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845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24A223A-1FD3-7046-EA99-CB0E4D210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C4EFBD-6BA1-2A80-E516-6C421522D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E0985B-2AF0-BA76-F8EA-7EDE1D59C2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5F4FC4-6E78-40D7-A3ED-072EC5A26D2F}" type="datetimeFigureOut">
              <a:rPr lang="pt-BR" smtClean="0"/>
              <a:t>15/11/2022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002EBD-AA5B-61CA-89F3-D5B3748825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3D0AE2-22C3-E0DF-B67E-1B424D969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44DF5-7A30-4279-9D0E-D89A60AD5CB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2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5 passos para colocar as finanças pessoais em dia">
            <a:extLst>
              <a:ext uri="{FF2B5EF4-FFF2-40B4-BE49-F238E27FC236}">
                <a16:creationId xmlns:a16="http://schemas.microsoft.com/office/drawing/2014/main" id="{3D23276C-9883-3332-4203-B111473B6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19" y="643738"/>
            <a:ext cx="11459361" cy="5570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342C712-F26B-41C6-6652-9CD2E3D370CD}"/>
              </a:ext>
            </a:extLst>
          </p:cNvPr>
          <p:cNvSpPr txBox="1"/>
          <p:nvPr/>
        </p:nvSpPr>
        <p:spPr>
          <a:xfrm>
            <a:off x="1434517" y="1526796"/>
            <a:ext cx="31145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</a:rPr>
              <a:t>Finanças Pessoais</a:t>
            </a:r>
          </a:p>
          <a:p>
            <a:endParaRPr lang="pt-BR" sz="3200" dirty="0">
              <a:solidFill>
                <a:schemeClr val="bg1"/>
              </a:solidFill>
            </a:endParaRPr>
          </a:p>
          <a:p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432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B3230-05E1-05FA-D3BC-CD5B884E3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646" y="226942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pt-BR" sz="4800" dirty="0"/>
              <a:t>A maneira como administramos nosso dinheiro é uma demonstração externa de uma condição espiritual interna.</a:t>
            </a:r>
          </a:p>
        </p:txBody>
      </p:sp>
    </p:spTree>
    <p:extLst>
      <p:ext uri="{BB962C8B-B14F-4D97-AF65-F5344CB8AC3E}">
        <p14:creationId xmlns:p14="http://schemas.microsoft.com/office/powerpoint/2010/main" val="230191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>
            <a:extLst>
              <a:ext uri="{FF2B5EF4-FFF2-40B4-BE49-F238E27FC236}">
                <a16:creationId xmlns:a16="http://schemas.microsoft.com/office/drawing/2014/main" id="{B0563095-1B6D-F09A-AF4E-73376DC8D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Reflexões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95DF0ACD-8343-7B48-4820-23CD596179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2693565" cy="4351338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/>
              <a:t>Quem possui controle financeiro?</a:t>
            </a:r>
          </a:p>
        </p:txBody>
      </p:sp>
      <p:sp>
        <p:nvSpPr>
          <p:cNvPr id="14" name="Espaço Reservado para Conteúdo 9">
            <a:extLst>
              <a:ext uri="{FF2B5EF4-FFF2-40B4-BE49-F238E27FC236}">
                <a16:creationId xmlns:a16="http://schemas.microsoft.com/office/drawing/2014/main" id="{6DEDD2F0-71E3-8A89-6CED-0CDE2110186C}"/>
              </a:ext>
            </a:extLst>
          </p:cNvPr>
          <p:cNvSpPr txBox="1">
            <a:spLocks/>
          </p:cNvSpPr>
          <p:nvPr/>
        </p:nvSpPr>
        <p:spPr>
          <a:xfrm>
            <a:off x="4396534" y="1827023"/>
            <a:ext cx="26935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dirty="0"/>
              <a:t>Quem consegue poupar pelo menos 20% do que ganha?</a:t>
            </a:r>
          </a:p>
        </p:txBody>
      </p:sp>
      <p:sp>
        <p:nvSpPr>
          <p:cNvPr id="15" name="Espaço Reservado para Conteúdo 9">
            <a:extLst>
              <a:ext uri="{FF2B5EF4-FFF2-40B4-BE49-F238E27FC236}">
                <a16:creationId xmlns:a16="http://schemas.microsoft.com/office/drawing/2014/main" id="{9BDF01BE-77FE-2FE1-4FA2-D27A9A7483ED}"/>
              </a:ext>
            </a:extLst>
          </p:cNvPr>
          <p:cNvSpPr txBox="1">
            <a:spLocks/>
          </p:cNvSpPr>
          <p:nvPr/>
        </p:nvSpPr>
        <p:spPr>
          <a:xfrm>
            <a:off x="8164593" y="1820032"/>
            <a:ext cx="26935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dirty="0"/>
              <a:t>Quem sabe quanto o seu parceiro (a) ganha?</a:t>
            </a:r>
          </a:p>
        </p:txBody>
      </p:sp>
      <p:pic>
        <p:nvPicPr>
          <p:cNvPr id="2050" name="Picture 2" descr="Por que ter um controle financeiro online é importante? - Ultracar">
            <a:extLst>
              <a:ext uri="{FF2B5EF4-FFF2-40B4-BE49-F238E27FC236}">
                <a16:creationId xmlns:a16="http://schemas.microsoft.com/office/drawing/2014/main" id="{06352710-FB8E-C24E-DFF4-DAB37FCFE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126" y="3699545"/>
            <a:ext cx="2332839" cy="2332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CAS PARA POUPAR DINHEIRO :: H-d-homem">
            <a:extLst>
              <a:ext uri="{FF2B5EF4-FFF2-40B4-BE49-F238E27FC236}">
                <a16:creationId xmlns:a16="http://schemas.microsoft.com/office/drawing/2014/main" id="{3A3B1E86-AC96-9B3B-C774-8B23999D24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500" y="3699545"/>
            <a:ext cx="3262139" cy="217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um casal para confundir o coração e as finanças 6508651 Vetor no Vecteezy">
            <a:extLst>
              <a:ext uri="{FF2B5EF4-FFF2-40B4-BE49-F238E27FC236}">
                <a16:creationId xmlns:a16="http://schemas.microsoft.com/office/drawing/2014/main" id="{6B0320A7-4A6A-489A-50DC-383F8F128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670" y="3699544"/>
            <a:ext cx="3204748" cy="2174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335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3082B-2296-F327-71D7-C58E228AF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dinheiro e suas fases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42EB7E4-6600-089C-C151-14EC4A64E14C}"/>
              </a:ext>
            </a:extLst>
          </p:cNvPr>
          <p:cNvSpPr txBox="1"/>
          <p:nvPr/>
        </p:nvSpPr>
        <p:spPr>
          <a:xfrm>
            <a:off x="922789" y="5603847"/>
            <a:ext cx="2139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sng" dirty="0"/>
              <a:t>Acumular </a:t>
            </a:r>
          </a:p>
          <a:p>
            <a:pPr algn="ctr"/>
            <a:r>
              <a:rPr lang="pt-BR" dirty="0"/>
              <a:t>Formação do Casal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927C010C-0879-258D-C9C0-A60C0292A88B}"/>
              </a:ext>
            </a:extLst>
          </p:cNvPr>
          <p:cNvCxnSpPr/>
          <p:nvPr/>
        </p:nvCxnSpPr>
        <p:spPr>
          <a:xfrm flipV="1">
            <a:off x="3061982" y="4878388"/>
            <a:ext cx="553673" cy="461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2C3F6922-709A-9454-14B8-93F9788080A4}"/>
              </a:ext>
            </a:extLst>
          </p:cNvPr>
          <p:cNvSpPr txBox="1"/>
          <p:nvPr/>
        </p:nvSpPr>
        <p:spPr>
          <a:xfrm>
            <a:off x="3523379" y="4540637"/>
            <a:ext cx="2139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sng" dirty="0"/>
              <a:t>Evoluir </a:t>
            </a:r>
          </a:p>
          <a:p>
            <a:pPr algn="ctr"/>
            <a:r>
              <a:rPr lang="pt-BR" dirty="0"/>
              <a:t>Chegada dos Filhos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F6C90179-3CFE-DC4D-A79A-730D6EB12DED}"/>
              </a:ext>
            </a:extLst>
          </p:cNvPr>
          <p:cNvCxnSpPr/>
          <p:nvPr/>
        </p:nvCxnSpPr>
        <p:spPr>
          <a:xfrm flipV="1">
            <a:off x="5542327" y="3901261"/>
            <a:ext cx="553673" cy="461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8F5ABC3-66AE-A939-915B-69E05E219657}"/>
              </a:ext>
            </a:extLst>
          </p:cNvPr>
          <p:cNvSpPr txBox="1"/>
          <p:nvPr/>
        </p:nvSpPr>
        <p:spPr>
          <a:xfrm>
            <a:off x="5898864" y="3417909"/>
            <a:ext cx="2139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sng" dirty="0"/>
              <a:t>Consolidar </a:t>
            </a:r>
          </a:p>
          <a:p>
            <a:pPr algn="ctr"/>
            <a:r>
              <a:rPr lang="pt-BR" dirty="0"/>
              <a:t>Filhos Adultos</a:t>
            </a:r>
          </a:p>
        </p:txBody>
      </p: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370704D2-86F7-03FD-1255-AA8FCAE0C368}"/>
              </a:ext>
            </a:extLst>
          </p:cNvPr>
          <p:cNvCxnSpPr/>
          <p:nvPr/>
        </p:nvCxnSpPr>
        <p:spPr>
          <a:xfrm flipV="1">
            <a:off x="7895444" y="2714485"/>
            <a:ext cx="553673" cy="4613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CD7A26D-2F23-F361-EA71-A7F19CD68EEC}"/>
              </a:ext>
            </a:extLst>
          </p:cNvPr>
          <p:cNvSpPr txBox="1"/>
          <p:nvPr/>
        </p:nvSpPr>
        <p:spPr>
          <a:xfrm>
            <a:off x="8366975" y="2149289"/>
            <a:ext cx="2139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u="sng" dirty="0"/>
              <a:t>Aproveitar </a:t>
            </a:r>
          </a:p>
          <a:p>
            <a:pPr algn="ctr"/>
            <a:r>
              <a:rPr lang="pt-BR" dirty="0"/>
              <a:t>Aposentadoria</a:t>
            </a:r>
          </a:p>
        </p:txBody>
      </p:sp>
      <p:pic>
        <p:nvPicPr>
          <p:cNvPr id="3074" name="Picture 2" descr="Casal feliz guardando dinheiro em um pote de dinheiro | Vetor Premium">
            <a:extLst>
              <a:ext uri="{FF2B5EF4-FFF2-40B4-BE49-F238E27FC236}">
                <a16:creationId xmlns:a16="http://schemas.microsoft.com/office/drawing/2014/main" id="{3DF88D73-6F11-4B89-F713-0A90DAE7F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569" y="3739845"/>
            <a:ext cx="1818052" cy="1818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Uma Família Feliz No Fundo Branco Mãe, Pai, Filho Ilustração Lisa Do Vetor  Dos Desenhos Animados Ilustração do Vetor - Ilustração de olhar, feliz:  127447536">
            <a:extLst>
              <a:ext uri="{FF2B5EF4-FFF2-40B4-BE49-F238E27FC236}">
                <a16:creationId xmlns:a16="http://schemas.microsoft.com/office/drawing/2014/main" id="{41C6C215-0BC8-F8A3-10F1-17129249E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782" y="3021223"/>
            <a:ext cx="1647206" cy="148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Filho adulto da família com velhos pais | Vetor Premium">
            <a:extLst>
              <a:ext uri="{FF2B5EF4-FFF2-40B4-BE49-F238E27FC236}">
                <a16:creationId xmlns:a16="http://schemas.microsoft.com/office/drawing/2014/main" id="{ED444C90-0E48-388A-DC8B-A340D55CF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704" y="1871907"/>
            <a:ext cx="1486673" cy="1486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eliz grupo de idosos pulando juntos, velho casal sênior pulando cartoon  velho e velha dançando com alegria, plana isolada na ilustração de fundo  branco. | Veto… | Monstros bonitos, Ilustração de leào,">
            <a:extLst>
              <a:ext uri="{FF2B5EF4-FFF2-40B4-BE49-F238E27FC236}">
                <a16:creationId xmlns:a16="http://schemas.microsoft.com/office/drawing/2014/main" id="{D31C66B0-B238-EE05-3543-8C32C77E1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975" y="1010467"/>
            <a:ext cx="2399328" cy="1192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952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38330-0CD4-5B97-4677-14C386844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Por onde começar?</a:t>
            </a:r>
          </a:p>
        </p:txBody>
      </p:sp>
      <p:pic>
        <p:nvPicPr>
          <p:cNvPr id="4098" name="Picture 2" descr="7 dicas para você fazer um bom planejamento financeiro">
            <a:extLst>
              <a:ext uri="{FF2B5EF4-FFF2-40B4-BE49-F238E27FC236}">
                <a16:creationId xmlns:a16="http://schemas.microsoft.com/office/drawing/2014/main" id="{F98B1889-9614-C1D0-CD00-F1A61A337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35" y="1798738"/>
            <a:ext cx="4027415" cy="402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69113D3-4F38-8A49-B987-29C0140039F0}"/>
              </a:ext>
            </a:extLst>
          </p:cNvPr>
          <p:cNvSpPr txBox="1"/>
          <p:nvPr/>
        </p:nvSpPr>
        <p:spPr>
          <a:xfrm>
            <a:off x="4521666" y="1690688"/>
            <a:ext cx="77933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u="sng" dirty="0">
                <a:highlight>
                  <a:srgbClr val="FFFF00"/>
                </a:highlight>
              </a:rPr>
              <a:t>Prepare um plano 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6B2ACA9-0E9F-A5D9-FD71-B37DE36295E6}"/>
              </a:ext>
            </a:extLst>
          </p:cNvPr>
          <p:cNvSpPr txBox="1"/>
          <p:nvPr/>
        </p:nvSpPr>
        <p:spPr>
          <a:xfrm>
            <a:off x="5788403" y="2958201"/>
            <a:ext cx="57296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Quanto eu ganho?</a:t>
            </a:r>
          </a:p>
          <a:p>
            <a:r>
              <a:rPr lang="pt-BR" sz="2400" dirty="0"/>
              <a:t>Quanto eu gasto?</a:t>
            </a:r>
          </a:p>
          <a:p>
            <a:r>
              <a:rPr lang="pt-BR" sz="2400" dirty="0"/>
              <a:t>Com que eu gasto?</a:t>
            </a:r>
          </a:p>
          <a:p>
            <a:r>
              <a:rPr lang="pt-BR" sz="2400" dirty="0"/>
              <a:t>Quais são meus gastos fixos?</a:t>
            </a:r>
          </a:p>
          <a:p>
            <a:r>
              <a:rPr lang="pt-BR" sz="2400" dirty="0"/>
              <a:t>Quais são meus gastos variáveis?</a:t>
            </a:r>
          </a:p>
          <a:p>
            <a:r>
              <a:rPr lang="pt-BR" sz="2400" dirty="0"/>
              <a:t>O que eu posso cortar do meu orçamento?</a:t>
            </a:r>
          </a:p>
        </p:txBody>
      </p:sp>
    </p:spTree>
    <p:extLst>
      <p:ext uri="{BB962C8B-B14F-4D97-AF65-F5344CB8AC3E}">
        <p14:creationId xmlns:p14="http://schemas.microsoft.com/office/powerpoint/2010/main" val="3143803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EE86F1-1DFB-195C-60E0-9F2A28963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/>
              <a:t>Resultado</a:t>
            </a:r>
          </a:p>
        </p:txBody>
      </p:sp>
      <p:pic>
        <p:nvPicPr>
          <p:cNvPr id="5122" name="Picture 2" descr="CHECK | Significado, definição em Dicionário Cambridge inglês">
            <a:extLst>
              <a:ext uri="{FF2B5EF4-FFF2-40B4-BE49-F238E27FC236}">
                <a16:creationId xmlns:a16="http://schemas.microsoft.com/office/drawing/2014/main" id="{E87C4718-F73F-ADDA-DEAA-AF2DB64FB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451" y="2233219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3F53357-C5DD-8E89-AACC-2391D567B9EA}"/>
              </a:ext>
            </a:extLst>
          </p:cNvPr>
          <p:cNvSpPr txBox="1"/>
          <p:nvPr/>
        </p:nvSpPr>
        <p:spPr>
          <a:xfrm>
            <a:off x="660459" y="4657900"/>
            <a:ext cx="271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Sobrou dinheiro</a:t>
            </a:r>
          </a:p>
        </p:txBody>
      </p:sp>
      <p:pic>
        <p:nvPicPr>
          <p:cNvPr id="5124" name="Picture 4" descr="Atenção Ponto De Exclamação - Gráfico vetorial grátis no Pixabay">
            <a:extLst>
              <a:ext uri="{FF2B5EF4-FFF2-40B4-BE49-F238E27FC236}">
                <a16:creationId xmlns:a16="http://schemas.microsoft.com/office/drawing/2014/main" id="{5148B3F2-3A9A-A0DE-340A-0C8108016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5611" y="2256289"/>
            <a:ext cx="1844573" cy="1657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Perigo - Afaste-se">
            <a:extLst>
              <a:ext uri="{FF2B5EF4-FFF2-40B4-BE49-F238E27FC236}">
                <a16:creationId xmlns:a16="http://schemas.microsoft.com/office/drawing/2014/main" id="{1E983141-9691-3DBD-55FA-D0A873881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4344" y="2233219"/>
            <a:ext cx="2505075" cy="1819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D31C455-3A47-0E5C-39F3-B07063122E19}"/>
              </a:ext>
            </a:extLst>
          </p:cNvPr>
          <p:cNvSpPr txBox="1"/>
          <p:nvPr/>
        </p:nvSpPr>
        <p:spPr>
          <a:xfrm>
            <a:off x="8532435" y="4595025"/>
            <a:ext cx="271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Faltou dinheiro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03541F7-547C-E147-226F-62F3712045BC}"/>
              </a:ext>
            </a:extLst>
          </p:cNvPr>
          <p:cNvSpPr txBox="1"/>
          <p:nvPr/>
        </p:nvSpPr>
        <p:spPr>
          <a:xfrm>
            <a:off x="4651805" y="4657900"/>
            <a:ext cx="271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Empatou</a:t>
            </a:r>
          </a:p>
        </p:txBody>
      </p:sp>
    </p:spTree>
    <p:extLst>
      <p:ext uri="{BB962C8B-B14F-4D97-AF65-F5344CB8AC3E}">
        <p14:creationId xmlns:p14="http://schemas.microsoft.com/office/powerpoint/2010/main" val="1601003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691B39-80C2-7143-17CE-420ECF0E3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/>
              <a:t>Estabeleça um estilo de vida razoável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AF97BF-396F-697A-ADC4-410286A7F879}"/>
              </a:ext>
            </a:extLst>
          </p:cNvPr>
          <p:cNvSpPr txBox="1"/>
          <p:nvPr/>
        </p:nvSpPr>
        <p:spPr>
          <a:xfrm>
            <a:off x="1473666" y="1833047"/>
            <a:ext cx="92446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Status é comprar coisas que você não quer, com o dinheiro que você não tem, a fim de mostrar para gente que você não gosta, uma pessoa que você não é.</a:t>
            </a:r>
          </a:p>
        </p:txBody>
      </p:sp>
      <p:pic>
        <p:nvPicPr>
          <p:cNvPr id="6146" name="Picture 2" descr="Consumismo, gastos excessivos ou shopaholic que causam dívidas de cartão de  crédito e pobreza, vício em compras gastam mais do que sua renda, jovem  feliz segurando sacolas de compras com pagamento de">
            <a:extLst>
              <a:ext uri="{FF2B5EF4-FFF2-40B4-BE49-F238E27FC236}">
                <a16:creationId xmlns:a16="http://schemas.microsoft.com/office/drawing/2014/main" id="{8EA6273B-1C92-7077-B6FB-F5AB85359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1283" y="4283729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onsumismo e marketing atraindo pessoas para fazer compras com cartão de  crédito, risco de dívida homem sentado no cartão de crédito pescando com o  resultado de sacolas de compras 2399113 Vetor no">
            <a:extLst>
              <a:ext uri="{FF2B5EF4-FFF2-40B4-BE49-F238E27FC236}">
                <a16:creationId xmlns:a16="http://schemas.microsoft.com/office/drawing/2014/main" id="{0DB7C942-20AC-11A0-DB8A-92879826B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387" y="428373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5929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3277AD-1A2F-CF86-8E56-FB9092F7B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/>
              <a:t>DESEJO X NECESSIDADE</a:t>
            </a:r>
          </a:p>
        </p:txBody>
      </p:sp>
      <p:pic>
        <p:nvPicPr>
          <p:cNvPr id="7170" name="Picture 2" descr="Necessidades e desejos - Guia de Marketing">
            <a:extLst>
              <a:ext uri="{FF2B5EF4-FFF2-40B4-BE49-F238E27FC236}">
                <a16:creationId xmlns:a16="http://schemas.microsoft.com/office/drawing/2014/main" id="{782CC5E1-C104-152A-430E-04295878B7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7769" y="2232227"/>
            <a:ext cx="6442745" cy="3221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D0055EF-A28D-6051-021C-F16A2EF85917}"/>
              </a:ext>
            </a:extLst>
          </p:cNvPr>
          <p:cNvSpPr txBox="1"/>
          <p:nvPr/>
        </p:nvSpPr>
        <p:spPr>
          <a:xfrm>
            <a:off x="1098958" y="2550253"/>
            <a:ext cx="40015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Você merece...</a:t>
            </a:r>
          </a:p>
          <a:p>
            <a:endParaRPr lang="pt-BR" dirty="0"/>
          </a:p>
          <a:p>
            <a:r>
              <a:rPr lang="pt-BR" dirty="0"/>
              <a:t>Compre agora e pague depois...</a:t>
            </a:r>
          </a:p>
          <a:p>
            <a:endParaRPr lang="pt-BR" dirty="0"/>
          </a:p>
          <a:p>
            <a:r>
              <a:rPr lang="pt-BR" dirty="0"/>
              <a:t>Todo mundo tem...</a:t>
            </a:r>
          </a:p>
          <a:p>
            <a:endParaRPr lang="pt-BR" dirty="0"/>
          </a:p>
          <a:p>
            <a:r>
              <a:rPr lang="pt-BR" dirty="0"/>
              <a:t>Você precisa...</a:t>
            </a:r>
          </a:p>
          <a:p>
            <a:endParaRPr lang="pt-BR" dirty="0"/>
          </a:p>
          <a:p>
            <a:r>
              <a:rPr lang="pt-BR" dirty="0"/>
              <a:t>O importante é desfrutar hoje...</a:t>
            </a:r>
          </a:p>
        </p:txBody>
      </p:sp>
    </p:spTree>
    <p:extLst>
      <p:ext uri="{BB962C8B-B14F-4D97-AF65-F5344CB8AC3E}">
        <p14:creationId xmlns:p14="http://schemas.microsoft.com/office/powerpoint/2010/main" val="2309705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B575F3-A8FC-A003-31DE-A5AF856B6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Riqueza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527E492-291B-1C5D-C2BC-F01866288920}"/>
              </a:ext>
            </a:extLst>
          </p:cNvPr>
          <p:cNvSpPr txBox="1"/>
          <p:nvPr/>
        </p:nvSpPr>
        <p:spPr>
          <a:xfrm>
            <a:off x="1444304" y="1980527"/>
            <a:ext cx="930339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 riqueza não tem a ver com o que você gasta, mas sim com aquilo que você acumula.</a:t>
            </a:r>
          </a:p>
          <a:p>
            <a:endParaRPr lang="pt-BR" sz="2800" dirty="0"/>
          </a:p>
          <a:p>
            <a:r>
              <a:rPr lang="pt-BR" sz="2800" dirty="0"/>
              <a:t>A riqueza tem a ver com um estilo de vida de trabalho duro, perseverança, planejamento e principalmente disciplina pessoal.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0F3E979-D771-EAE7-F777-7995EB0C080F}"/>
              </a:ext>
            </a:extLst>
          </p:cNvPr>
          <p:cNvSpPr txBox="1"/>
          <p:nvPr/>
        </p:nvSpPr>
        <p:spPr>
          <a:xfrm>
            <a:off x="1069596" y="5226341"/>
            <a:ext cx="1051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highlight>
                  <a:srgbClr val="FFFF00"/>
                </a:highlight>
              </a:rPr>
              <a:t>Não importa se você ganha R$ 1000,00, R$ 3.000,00 ou R$ 10.000,00</a:t>
            </a:r>
          </a:p>
        </p:txBody>
      </p:sp>
      <p:pic>
        <p:nvPicPr>
          <p:cNvPr id="8194" name="Picture 2" descr="Gráficos de ilustração dos desenhos animados, stackofmoney, Desenho  animado, riqueza png | PNGEgg">
            <a:extLst>
              <a:ext uri="{FF2B5EF4-FFF2-40B4-BE49-F238E27FC236}">
                <a16:creationId xmlns:a16="http://schemas.microsoft.com/office/drawing/2014/main" id="{3F8B536A-CAC8-4A9D-78DD-CCD3033BB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7379" y="236351"/>
            <a:ext cx="1881449" cy="174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607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47FD69-7052-FCB9-4685-B4A1B93DC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Elimine todas as suas dívidas</a:t>
            </a:r>
          </a:p>
        </p:txBody>
      </p:sp>
      <p:pic>
        <p:nvPicPr>
          <p:cNvPr id="9218" name="Picture 2" descr="5 milhões de brasileiros tentaram renegociar dívidas apenas em 2022">
            <a:extLst>
              <a:ext uri="{FF2B5EF4-FFF2-40B4-BE49-F238E27FC236}">
                <a16:creationId xmlns:a16="http://schemas.microsoft.com/office/drawing/2014/main" id="{F928B169-8F49-A5BE-34A6-A4F29AEBE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872" y="2097248"/>
            <a:ext cx="5692017" cy="3502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68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A8B827-2E3A-0D01-A91B-24C129741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Tenha objetivos financeiros</a:t>
            </a:r>
          </a:p>
        </p:txBody>
      </p:sp>
      <p:pic>
        <p:nvPicPr>
          <p:cNvPr id="10242" name="Picture 2" descr="Disney Destinations lança série de tutoriais para agentes de viagens  brasileiros - Brasil Travel News">
            <a:extLst>
              <a:ext uri="{FF2B5EF4-FFF2-40B4-BE49-F238E27FC236}">
                <a16:creationId xmlns:a16="http://schemas.microsoft.com/office/drawing/2014/main" id="{C31AA09C-7DF8-EEBA-6857-B72B16FB52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35" y="1816261"/>
            <a:ext cx="2371725" cy="193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Summer leisure on tropical resort cartoon vector - Aloh.in">
            <a:extLst>
              <a:ext uri="{FF2B5EF4-FFF2-40B4-BE49-F238E27FC236}">
                <a16:creationId xmlns:a16="http://schemas.microsoft.com/office/drawing/2014/main" id="{915EE337-1561-1F8F-9B2B-B4379E4B0E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717" y="2598621"/>
            <a:ext cx="2828925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arro esportivo Coupxe9 Cartoon, carro esportivo laranja dos desenhos  animados, Personagem de desenho animado, esporte png | PNGEgg">
            <a:extLst>
              <a:ext uri="{FF2B5EF4-FFF2-40B4-BE49-F238E27FC236}">
                <a16:creationId xmlns:a16="http://schemas.microsoft.com/office/drawing/2014/main" id="{FF86AB91-F7AD-8501-D9EE-B056486BF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1478123"/>
            <a:ext cx="350520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0CC3F15-0296-0F8E-5F71-BE67264F8FBC}"/>
              </a:ext>
            </a:extLst>
          </p:cNvPr>
          <p:cNvSpPr txBox="1"/>
          <p:nvPr/>
        </p:nvSpPr>
        <p:spPr>
          <a:xfrm>
            <a:off x="931178" y="5172686"/>
            <a:ext cx="71725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highlight>
                  <a:srgbClr val="FFFF00"/>
                </a:highlight>
              </a:rPr>
              <a:t>METAS focalizam nossa energia</a:t>
            </a:r>
          </a:p>
        </p:txBody>
      </p:sp>
      <p:pic>
        <p:nvPicPr>
          <p:cNvPr id="10248" name="Picture 8" descr="Imagens Desenho Roupas | Vetores, fotos de arquivo e PSD grátis">
            <a:extLst>
              <a:ext uri="{FF2B5EF4-FFF2-40B4-BE49-F238E27FC236}">
                <a16:creationId xmlns:a16="http://schemas.microsoft.com/office/drawing/2014/main" id="{0F7F824F-6798-4906-FD93-417CA67BE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2305" y="3871956"/>
            <a:ext cx="3190875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463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05F109-EA11-15EA-9B15-1BB288F9B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u="sng" dirty="0"/>
              <a:t>Invista </a:t>
            </a:r>
            <a:r>
              <a:rPr lang="pt-BR" u="sng" dirty="0">
                <a:highlight>
                  <a:srgbClr val="FFFF00"/>
                </a:highlight>
              </a:rPr>
              <a:t>BEM</a:t>
            </a:r>
            <a:r>
              <a:rPr lang="pt-BR" u="sng" dirty="0"/>
              <a:t> o seu dinheiro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D005DB-5A00-3CF4-C4EF-1B9A1DA3EA4E}"/>
              </a:ext>
            </a:extLst>
          </p:cNvPr>
          <p:cNvSpPr txBox="1"/>
          <p:nvPr/>
        </p:nvSpPr>
        <p:spPr>
          <a:xfrm>
            <a:off x="906010" y="1711553"/>
            <a:ext cx="94795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Como o dinheiro se multiplica?</a:t>
            </a:r>
          </a:p>
          <a:p>
            <a:endParaRPr lang="pt-BR" sz="2800" dirty="0"/>
          </a:p>
          <a:p>
            <a:endParaRPr lang="pt-BR" sz="2800" dirty="0"/>
          </a:p>
          <a:p>
            <a:pPr algn="ctr"/>
            <a:r>
              <a:rPr lang="pt-BR" sz="2800" dirty="0"/>
              <a:t>“juros compostos são a maior força do universo”</a:t>
            </a:r>
          </a:p>
          <a:p>
            <a:pPr algn="ctr"/>
            <a:r>
              <a:rPr lang="pt-BR" sz="2800" dirty="0"/>
              <a:t>Albert Einstein</a:t>
            </a:r>
          </a:p>
          <a:p>
            <a:endParaRPr lang="pt-BR" sz="2800" dirty="0"/>
          </a:p>
        </p:txBody>
      </p:sp>
      <p:pic>
        <p:nvPicPr>
          <p:cNvPr id="11266" name="Picture 2" descr="O milagre dos juros compostos - ParMais">
            <a:extLst>
              <a:ext uri="{FF2B5EF4-FFF2-40B4-BE49-F238E27FC236}">
                <a16:creationId xmlns:a16="http://schemas.microsoft.com/office/drawing/2014/main" id="{04D4092E-7FDD-0015-59A9-1A41879EC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164" y="4098386"/>
            <a:ext cx="4788978" cy="239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30466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1927FC-01CF-DC78-5A72-0975E0FA5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Como ficar rico com o MERCADO FINANCEIRO?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E8421E5-2081-28D8-464F-06F960C59173}"/>
              </a:ext>
            </a:extLst>
          </p:cNvPr>
          <p:cNvSpPr/>
          <p:nvPr/>
        </p:nvSpPr>
        <p:spPr>
          <a:xfrm>
            <a:off x="1300294" y="2751589"/>
            <a:ext cx="2550253" cy="197141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719E4F0-D059-FAB2-0418-CFB1E81F09B5}"/>
              </a:ext>
            </a:extLst>
          </p:cNvPr>
          <p:cNvSpPr/>
          <p:nvPr/>
        </p:nvSpPr>
        <p:spPr>
          <a:xfrm>
            <a:off x="4997042" y="2751588"/>
            <a:ext cx="2550253" cy="197141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46DBC18-FFB4-030B-D8BD-83A6ED7ACDB9}"/>
              </a:ext>
            </a:extLst>
          </p:cNvPr>
          <p:cNvSpPr/>
          <p:nvPr/>
        </p:nvSpPr>
        <p:spPr>
          <a:xfrm>
            <a:off x="8693791" y="2751588"/>
            <a:ext cx="2550253" cy="19714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inal de Adição 7">
            <a:extLst>
              <a:ext uri="{FF2B5EF4-FFF2-40B4-BE49-F238E27FC236}">
                <a16:creationId xmlns:a16="http://schemas.microsoft.com/office/drawing/2014/main" id="{2E61BAEB-94C2-7EBD-278E-6925A60E0008}"/>
              </a:ext>
            </a:extLst>
          </p:cNvPr>
          <p:cNvSpPr/>
          <p:nvPr/>
        </p:nvSpPr>
        <p:spPr>
          <a:xfrm>
            <a:off x="4146958" y="3303165"/>
            <a:ext cx="654342" cy="656439"/>
          </a:xfrm>
          <a:prstGeom prst="mathPlu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9" name="Sinal de Adição 8">
            <a:extLst>
              <a:ext uri="{FF2B5EF4-FFF2-40B4-BE49-F238E27FC236}">
                <a16:creationId xmlns:a16="http://schemas.microsoft.com/office/drawing/2014/main" id="{46853599-42FB-C20F-2F1A-41DEA9F2209F}"/>
              </a:ext>
            </a:extLst>
          </p:cNvPr>
          <p:cNvSpPr/>
          <p:nvPr/>
        </p:nvSpPr>
        <p:spPr>
          <a:xfrm>
            <a:off x="7789182" y="3304563"/>
            <a:ext cx="654342" cy="656439"/>
          </a:xfrm>
          <a:prstGeom prst="mathPlus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D50E405-29ED-21D1-99C4-1AFD79BAB84C}"/>
              </a:ext>
            </a:extLst>
          </p:cNvPr>
          <p:cNvSpPr txBox="1"/>
          <p:nvPr/>
        </p:nvSpPr>
        <p:spPr>
          <a:xfrm>
            <a:off x="1459684" y="3303165"/>
            <a:ext cx="2231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PACIÊNCIA</a:t>
            </a:r>
          </a:p>
          <a:p>
            <a:pPr algn="ctr"/>
            <a:endParaRPr lang="pt-BR" sz="32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2450E1B-EFBD-4432-FF13-4CE7538D9CBF}"/>
              </a:ext>
            </a:extLst>
          </p:cNvPr>
          <p:cNvSpPr txBox="1"/>
          <p:nvPr/>
        </p:nvSpPr>
        <p:spPr>
          <a:xfrm>
            <a:off x="5185798" y="3279396"/>
            <a:ext cx="2231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TEMPO</a:t>
            </a:r>
          </a:p>
          <a:p>
            <a:pPr algn="ctr"/>
            <a:endParaRPr lang="pt-BR" sz="32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610964F-02D5-0816-1B00-AED8E5E891D0}"/>
              </a:ext>
            </a:extLst>
          </p:cNvPr>
          <p:cNvSpPr txBox="1"/>
          <p:nvPr/>
        </p:nvSpPr>
        <p:spPr>
          <a:xfrm>
            <a:off x="8819633" y="3289183"/>
            <a:ext cx="223147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DISCIPLINA</a:t>
            </a:r>
          </a:p>
          <a:p>
            <a:pPr algn="ctr"/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210586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43D963-2BE7-9C9E-258A-812B96C6F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0298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5400" dirty="0"/>
              <a:t>Obrigada!!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60F4F2-D9A6-B060-59AC-3FD23CA39576}"/>
              </a:ext>
            </a:extLst>
          </p:cNvPr>
          <p:cNvSpPr txBox="1"/>
          <p:nvPr/>
        </p:nvSpPr>
        <p:spPr>
          <a:xfrm>
            <a:off x="1291904" y="4060272"/>
            <a:ext cx="51088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Priscila Navarro</a:t>
            </a:r>
          </a:p>
          <a:p>
            <a:r>
              <a:rPr lang="pt-BR" dirty="0"/>
              <a:t>Sócia fundadora da GRID Investimentos</a:t>
            </a:r>
          </a:p>
          <a:p>
            <a:r>
              <a:rPr lang="pt-BR" dirty="0"/>
              <a:t>Especialista em Investimentos pela ANBIMA, CEA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@gridinvestimentos</a:t>
            </a:r>
          </a:p>
          <a:p>
            <a:r>
              <a:rPr lang="pt-BR" dirty="0"/>
              <a:t>Priscila@gridinvestimentos.com</a:t>
            </a:r>
          </a:p>
        </p:txBody>
      </p:sp>
    </p:spTree>
    <p:extLst>
      <p:ext uri="{BB962C8B-B14F-4D97-AF65-F5344CB8AC3E}">
        <p14:creationId xmlns:p14="http://schemas.microsoft.com/office/powerpoint/2010/main" val="39226751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306</Words>
  <Application>Microsoft Office PowerPoint</Application>
  <PresentationFormat>Widescreen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do Office</vt:lpstr>
      <vt:lpstr>Apresentação do PowerPoint</vt:lpstr>
      <vt:lpstr>A maneira como administramos nosso dinheiro é uma demonstração externa de uma condição espiritual interna.</vt:lpstr>
      <vt:lpstr>Reflexões</vt:lpstr>
      <vt:lpstr>O dinheiro e suas fases</vt:lpstr>
      <vt:lpstr>Por onde começar?</vt:lpstr>
      <vt:lpstr>Resultado</vt:lpstr>
      <vt:lpstr>Estabeleça um estilo de vida razoável</vt:lpstr>
      <vt:lpstr>DESEJO X NECESSIDADE</vt:lpstr>
      <vt:lpstr>Riqueza</vt:lpstr>
      <vt:lpstr>Elimine todas as suas dívidas</vt:lpstr>
      <vt:lpstr>Tenha objetivos financeiros</vt:lpstr>
      <vt:lpstr>Invista BEM o seu dinheiro</vt:lpstr>
      <vt:lpstr>Como ficar rico com o MERCADO FINANCEIRO?</vt:lpstr>
      <vt:lpstr>Obrigada!!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Neide M. N. Rubio</dc:creator>
  <cp:lastModifiedBy>Neide M. N. Rubio</cp:lastModifiedBy>
  <cp:revision>17</cp:revision>
  <dcterms:created xsi:type="dcterms:W3CDTF">2022-11-15T20:33:45Z</dcterms:created>
  <dcterms:modified xsi:type="dcterms:W3CDTF">2022-11-15T21:50:19Z</dcterms:modified>
</cp:coreProperties>
</file>